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</p:sldMasterIdLst>
  <p:notesMasterIdLst>
    <p:notesMasterId r:id="rId14"/>
  </p:notesMasterIdLst>
  <p:sldIdLst>
    <p:sldId id="256" r:id="rId3"/>
    <p:sldId id="264" r:id="rId4"/>
    <p:sldId id="260" r:id="rId5"/>
    <p:sldId id="270" r:id="rId6"/>
    <p:sldId id="265" r:id="rId7"/>
    <p:sldId id="259" r:id="rId8"/>
    <p:sldId id="266" r:id="rId9"/>
    <p:sldId id="261" r:id="rId10"/>
    <p:sldId id="268" r:id="rId11"/>
    <p:sldId id="263" r:id="rId12"/>
    <p:sldId id="269" r:id="rId13"/>
  </p:sldIdLst>
  <p:sldSz cx="9144000" cy="5143500" type="screen16x9"/>
  <p:notesSz cx="6858000" cy="9144000"/>
  <p:embeddedFontLst>
    <p:embeddedFont>
      <p:font typeface="Bahnschrift" panose="020B0502040204020203" pitchFamily="34" charset="0"/>
      <p:regular r:id="rId15"/>
      <p:bold r:id="rId16"/>
    </p:embeddedFont>
    <p:embeddedFont>
      <p:font typeface="Helvetica Neue"/>
      <p:regular r:id="rId17"/>
      <p:bold r:id="rId18"/>
      <p:italic r:id="rId19"/>
      <p:boldItalic r:id="rId20"/>
    </p:embeddedFont>
    <p:embeddedFont>
      <p:font typeface="Helvetica Neue Light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543" y="-4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6cac8fae58_1_14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6cac8fae58_1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15fa6fa17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15fa6fa17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0730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15fa6fa17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15fa6fa17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15fa6fa17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15fa6fa17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61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3">
  <p:cSld name="TITLE_AND_BODY_3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4459013" y="4902398"/>
            <a:ext cx="2211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rmAutofit lnSpcReduction="20000"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6"/>
          <p:cNvSpPr txBox="1">
            <a:spLocks noGrp="1"/>
          </p:cNvSpPr>
          <p:nvPr>
            <p:ph type="sldNum" idx="12"/>
          </p:nvPr>
        </p:nvSpPr>
        <p:spPr>
          <a:xfrm>
            <a:off x="4459013" y="4902398"/>
            <a:ext cx="2211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rmAutofit lnSpcReduction="20000"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TITLE_AND_BODY_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7"/>
          <p:cNvSpPr txBox="1">
            <a:spLocks noGrp="1"/>
          </p:cNvSpPr>
          <p:nvPr>
            <p:ph type="sldNum" idx="12"/>
          </p:nvPr>
        </p:nvSpPr>
        <p:spPr>
          <a:xfrm>
            <a:off x="4459013" y="4902398"/>
            <a:ext cx="2211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rmAutofit lnSpcReduction="20000"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3">
  <p:cSld name="TITLE_AND_BODY_3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8"/>
          <p:cNvSpPr txBox="1">
            <a:spLocks noGrp="1"/>
          </p:cNvSpPr>
          <p:nvPr>
            <p:ph type="sldNum" idx="12"/>
          </p:nvPr>
        </p:nvSpPr>
        <p:spPr>
          <a:xfrm>
            <a:off x="4459013" y="4902398"/>
            <a:ext cx="2211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rmAutofit lnSpcReduction="20000"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4">
  <p:cSld name="TITLE_AND_BODY_4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9"/>
          <p:cNvSpPr txBox="1">
            <a:spLocks noGrp="1"/>
          </p:cNvSpPr>
          <p:nvPr>
            <p:ph type="sldNum" idx="12"/>
          </p:nvPr>
        </p:nvSpPr>
        <p:spPr>
          <a:xfrm>
            <a:off x="4459013" y="4902398"/>
            <a:ext cx="2211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rmAutofit lnSpcReduction="20000"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5">
  <p:cSld name="TITLE_AND_BODY_5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0"/>
          <p:cNvSpPr txBox="1">
            <a:spLocks noGrp="1"/>
          </p:cNvSpPr>
          <p:nvPr>
            <p:ph type="sldNum" idx="12"/>
          </p:nvPr>
        </p:nvSpPr>
        <p:spPr>
          <a:xfrm>
            <a:off x="4459013" y="4902398"/>
            <a:ext cx="2211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rmAutofit lnSpcReduction="20000"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6">
  <p:cSld name="TITLE_AND_BODY_6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1"/>
          <p:cNvSpPr txBox="1">
            <a:spLocks noGrp="1"/>
          </p:cNvSpPr>
          <p:nvPr>
            <p:ph type="sldNum" idx="12"/>
          </p:nvPr>
        </p:nvSpPr>
        <p:spPr>
          <a:xfrm>
            <a:off x="4459013" y="4902398"/>
            <a:ext cx="2211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rmAutofit lnSpcReduction="20000"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7">
  <p:cSld name="TITLE_AND_BODY_7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2"/>
          <p:cNvSpPr txBox="1">
            <a:spLocks noGrp="1"/>
          </p:cNvSpPr>
          <p:nvPr>
            <p:ph type="sldNum" idx="12"/>
          </p:nvPr>
        </p:nvSpPr>
        <p:spPr>
          <a:xfrm>
            <a:off x="4459013" y="4902398"/>
            <a:ext cx="2211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rmAutofit lnSpcReduction="20000"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8">
  <p:cSld name="TITLE_AND_BODY_8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3"/>
          <p:cNvSpPr txBox="1">
            <a:spLocks noGrp="1"/>
          </p:cNvSpPr>
          <p:nvPr>
            <p:ph type="sldNum" idx="12"/>
          </p:nvPr>
        </p:nvSpPr>
        <p:spPr>
          <a:xfrm>
            <a:off x="4459013" y="4902398"/>
            <a:ext cx="2211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rmAutofit lnSpcReduction="20000"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7"/>
              <a:buFont typeface="Helvetica Neue Light"/>
              <a:buNone/>
              <a:defRPr sz="917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bit.ly/gol-in-gol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hyperlink" Target="https://firesweep.simtable.com/index.html?name=Stephen&amp;experimentID=22319&amp;auth=6jtmf9cyboz661u9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6"/>
          <p:cNvSpPr txBox="1"/>
          <p:nvPr/>
        </p:nvSpPr>
        <p:spPr>
          <a:xfrm>
            <a:off x="802297" y="1040025"/>
            <a:ext cx="7539405" cy="13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45700" rIns="38075" bIns="45700" anchor="t" anchorCtr="0">
            <a:noAutofit/>
          </a:bodyPr>
          <a:lstStyle/>
          <a:p>
            <a:pPr fontAlgn="b"/>
            <a:r>
              <a:rPr lang="en-US" sz="3200" dirty="0">
                <a:latin typeface="Helvetica Neue"/>
              </a:rPr>
              <a:t>Visualizing Santa Fe’s </a:t>
            </a: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Helvetica Neue"/>
              </a:rPr>
            </a:b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Helvetica Neue"/>
              </a:rPr>
              <a:t>Science of Complexity</a:t>
            </a:r>
            <a:endParaRPr lang="en-US" sz="3200" b="1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  <p:grpSp>
        <p:nvGrpSpPr>
          <p:cNvPr id="122" name="Google Shape;122;p36"/>
          <p:cNvGrpSpPr/>
          <p:nvPr/>
        </p:nvGrpSpPr>
        <p:grpSpPr>
          <a:xfrm>
            <a:off x="659800" y="2761713"/>
            <a:ext cx="2985600" cy="1341762"/>
            <a:chOff x="659800" y="2914113"/>
            <a:chExt cx="2985600" cy="1341762"/>
          </a:xfrm>
        </p:grpSpPr>
        <p:sp>
          <p:nvSpPr>
            <p:cNvPr id="123" name="Google Shape;123;p36"/>
            <p:cNvSpPr txBox="1"/>
            <p:nvPr/>
          </p:nvSpPr>
          <p:spPr>
            <a:xfrm>
              <a:off x="704050" y="2914113"/>
              <a:ext cx="28971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Helvetica Neue"/>
                <a:buNone/>
              </a:pPr>
              <a:r>
                <a:rPr lang="en" sz="5000" b="1" dirty="0">
                  <a:solidFill>
                    <a:srgbClr val="C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</a:t>
              </a:r>
              <a:r>
                <a:rPr lang="en" sz="5000" b="1" i="0" u="none" strike="noStrike" cap="none" dirty="0">
                  <a:solidFill>
                    <a:srgbClr val="C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im</a:t>
              </a:r>
              <a:r>
                <a:rPr lang="en" sz="5000" b="1" i="0" u="none" strike="noStrike" cap="none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table</a:t>
              </a:r>
              <a:endParaRPr sz="50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4" name="Google Shape;124;p36"/>
            <p:cNvSpPr txBox="1"/>
            <p:nvPr/>
          </p:nvSpPr>
          <p:spPr>
            <a:xfrm>
              <a:off x="659800" y="3825975"/>
              <a:ext cx="2985600" cy="42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stephen.guerin@simtable.com</a:t>
              </a:r>
              <a:endParaRPr sz="1600" dirty="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505-577-5828</a:t>
              </a:r>
              <a:endParaRPr sz="1600" dirty="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125" name="Google Shape;125;p36"/>
          <p:cNvGrpSpPr/>
          <p:nvPr/>
        </p:nvGrpSpPr>
        <p:grpSpPr>
          <a:xfrm>
            <a:off x="4339025" y="2761713"/>
            <a:ext cx="3990000" cy="2261912"/>
            <a:chOff x="7160350" y="2617463"/>
            <a:chExt cx="3990000" cy="2261912"/>
          </a:xfrm>
        </p:grpSpPr>
        <p:pic>
          <p:nvPicPr>
            <p:cNvPr id="126" name="Google Shape;126;p36"/>
            <p:cNvPicPr preferRelativeResize="0"/>
            <p:nvPr/>
          </p:nvPicPr>
          <p:blipFill rotWithShape="1">
            <a:blip r:embed="rId3">
              <a:alphaModFix/>
            </a:blip>
            <a:srcRect t="27932" b="29338"/>
            <a:stretch/>
          </p:blipFill>
          <p:spPr>
            <a:xfrm>
              <a:off x="7160350" y="2617463"/>
              <a:ext cx="2777860" cy="8646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Google Shape;127;p36"/>
            <p:cNvSpPr txBox="1"/>
            <p:nvPr/>
          </p:nvSpPr>
          <p:spPr>
            <a:xfrm>
              <a:off x="7160350" y="3832675"/>
              <a:ext cx="3990000" cy="104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latin typeface="Helvetica Neue"/>
                  <a:ea typeface="Helvetica Neue"/>
                  <a:cs typeface="Helvetica Neue"/>
                  <a:sym typeface="Helvetica Neue"/>
                </a:rPr>
                <a:t>Visualization Research and Teaching Lab</a:t>
              </a:r>
              <a:r>
                <a:rPr lang="en" dirty="0"/>
                <a:t> </a:t>
              </a:r>
              <a:br>
                <a:rPr lang="en" dirty="0"/>
              </a:br>
              <a:r>
                <a:rPr lang="en" dirty="0"/>
                <a:t>Department of </a:t>
              </a:r>
              <a:r>
                <a:rPr lang="en" dirty="0">
                  <a:latin typeface="Helvetica Neue"/>
                  <a:ea typeface="Helvetica Neue"/>
                  <a:cs typeface="Helvetica Neue"/>
                  <a:sym typeface="Helvetica Neue"/>
                </a:rPr>
                <a:t>Earth and Planetary Sciences</a:t>
              </a:r>
              <a:endParaRPr dirty="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128;p36"/>
            <p:cNvSpPr txBox="1"/>
            <p:nvPr/>
          </p:nvSpPr>
          <p:spPr>
            <a:xfrm>
              <a:off x="7577050" y="3402775"/>
              <a:ext cx="3156600" cy="42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stephenguerin@fas.harvard.edu</a:t>
              </a:r>
              <a:endParaRPr sz="1600" dirty="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 b="1" dirty="0">
                  <a:latin typeface="Helvetica Neue"/>
                  <a:ea typeface="Helvetica Neue"/>
                  <a:cs typeface="Helvetica Neue"/>
                  <a:sym typeface="Helvetica Neue"/>
                </a:rPr>
              </a:br>
              <a:endParaRPr dirty="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129" name="Google Shape;129;p36"/>
          <p:cNvSpPr txBox="1"/>
          <p:nvPr/>
        </p:nvSpPr>
        <p:spPr>
          <a:xfrm>
            <a:off x="2484950" y="173625"/>
            <a:ext cx="6326100" cy="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latin typeface="Helvetica Neue"/>
                <a:ea typeface="Helvetica Neue"/>
                <a:cs typeface="Helvetica Neue"/>
                <a:sym typeface="Helvetica Neue"/>
              </a:rPr>
              <a:t>2024 Southwest Fire Ecology – Santa Fe</a:t>
            </a:r>
            <a:endParaRPr sz="1700" b="1" dirty="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BB0FF-4233-FB86-4008-AAB465310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566188-C6A5-B091-61AA-816FBFF846F5}"/>
              </a:ext>
            </a:extLst>
          </p:cNvPr>
          <p:cNvSpPr txBox="1"/>
          <p:nvPr/>
        </p:nvSpPr>
        <p:spPr>
          <a:xfrm>
            <a:off x="174171" y="251315"/>
            <a:ext cx="5036457" cy="646331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75000"/>
                    <a:lumOff val="25000"/>
                  </a:schemeClr>
                </a:solidFill>
                <a:hlinkClick r:id="rId4"/>
              </a:rPr>
              <a:t>https://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hlinkClick r:id="rId4"/>
              </a:rPr>
              <a:t>bit.ly/gol-in-gol</a:t>
            </a:r>
            <a:endParaRPr lang="en-US" sz="36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463F72-4DA3-F2D3-4A76-901035404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47" y="1507763"/>
            <a:ext cx="2705478" cy="2638793"/>
          </a:xfrm>
          <a:prstGeom prst="rect">
            <a:avLst/>
          </a:prstGeom>
        </p:spPr>
      </p:pic>
      <p:pic>
        <p:nvPicPr>
          <p:cNvPr id="2" name="gol-in-gol">
            <a:hlinkClick r:id="" action="ppaction://media"/>
            <a:extLst>
              <a:ext uri="{FF2B5EF4-FFF2-40B4-BE49-F238E27FC236}">
                <a16:creationId xmlns:a16="http://schemas.microsoft.com/office/drawing/2014/main" id="{B82C13A3-FB89-860B-B412-C5C6B33379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49083" y="1431931"/>
            <a:ext cx="44958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E033A-D3A3-3B7B-6C30-4AAFA93B2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EB2DB-2CCB-04CE-0325-544664C40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latin typeface="Bahnschrift" panose="020B0502040204020203" pitchFamily="34" charset="0"/>
              </a:rPr>
              <a:t>SELF-ORGANIZATION</a:t>
            </a:r>
            <a:br>
              <a:rPr lang="en-US" dirty="0">
                <a:latin typeface="Bahnschrift" panose="020B0502040204020203" pitchFamily="34" charset="0"/>
              </a:rPr>
            </a:br>
            <a:r>
              <a:rPr lang="en-US" dirty="0">
                <a:latin typeface="Bahnschrift" panose="020B0502040204020203" pitchFamily="34" charset="0"/>
              </a:rPr>
              <a:t>COLLECTIVE INTELLIGENCE</a:t>
            </a:r>
            <a:br>
              <a:rPr lang="en-US" dirty="0">
                <a:latin typeface="Bahnschrift" panose="020B0502040204020203" pitchFamily="34" charset="0"/>
              </a:rPr>
            </a:br>
            <a:r>
              <a:rPr lang="en-US" dirty="0">
                <a:latin typeface="Bahnschrift" panose="020B0502040204020203" pitchFamily="34" charset="0"/>
              </a:rPr>
              <a:t>CRITICALITY</a:t>
            </a:r>
            <a:br>
              <a:rPr lang="en-US" dirty="0">
                <a:latin typeface="Bahnschrift" panose="020B0502040204020203" pitchFamily="34" charset="0"/>
              </a:rPr>
            </a:br>
            <a:r>
              <a:rPr lang="en-US" dirty="0">
                <a:latin typeface="Bahnschrift" panose="020B0502040204020203" pitchFamily="34" charset="0"/>
              </a:rPr>
              <a:t>COMPUTATION</a:t>
            </a:r>
            <a:endParaRPr lang="en-US" sz="4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70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2F64B-4B6D-F4AE-832F-6513D19FF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>
                <a:latin typeface="Bahnschrift" panose="020B0502040204020203" pitchFamily="34" charset="0"/>
              </a:rPr>
              <a:t>SELF-ORGANIZATION</a:t>
            </a:r>
          </a:p>
        </p:txBody>
      </p:sp>
    </p:spTree>
    <p:extLst>
      <p:ext uri="{BB962C8B-B14F-4D97-AF65-F5344CB8AC3E}">
        <p14:creationId xmlns:p14="http://schemas.microsoft.com/office/powerpoint/2010/main" val="541288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ocking">
            <a:hlinkClick r:id="" action="ppaction://media"/>
            <a:extLst>
              <a:ext uri="{FF2B5EF4-FFF2-40B4-BE49-F238E27FC236}">
                <a16:creationId xmlns:a16="http://schemas.microsoft.com/office/drawing/2014/main" id="{24E70CAC-F28C-EC0B-BDE2-01BD463FD7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05921"/>
            <a:ext cx="9191563" cy="473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7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CE686-E735-211D-3F13-FD949711D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rnado Tube">
            <a:extLst>
              <a:ext uri="{FF2B5EF4-FFF2-40B4-BE49-F238E27FC236}">
                <a16:creationId xmlns:a16="http://schemas.microsoft.com/office/drawing/2014/main" id="{DE352558-0785-2444-C047-2E8F35FD5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376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50793-59CE-544D-3CA7-3884751BF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A9F56-7E5D-CC3D-AF8E-D64A3E724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>
                <a:latin typeface="Bahnschrift" panose="020B0502040204020203" pitchFamily="34" charset="0"/>
              </a:rPr>
              <a:t>COLLECTIVE INTELLIGENCE</a:t>
            </a:r>
          </a:p>
        </p:txBody>
      </p:sp>
    </p:spTree>
    <p:extLst>
      <p:ext uri="{BB962C8B-B14F-4D97-AF65-F5344CB8AC3E}">
        <p14:creationId xmlns:p14="http://schemas.microsoft.com/office/powerpoint/2010/main" val="26061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ts">
            <a:hlinkClick r:id="" action="ppaction://media"/>
            <a:extLst>
              <a:ext uri="{FF2B5EF4-FFF2-40B4-BE49-F238E27FC236}">
                <a16:creationId xmlns:a16="http://schemas.microsoft.com/office/drawing/2014/main" id="{F80CAC94-023B-1CD1-8F49-B2ED52282A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5193" y="64943"/>
            <a:ext cx="5013614" cy="5013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6AB9F-D109-498A-A682-C4C04639F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BDEE8-8FCD-E36A-732D-88B6102B0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>
                <a:latin typeface="Bahnschrift" panose="020B0502040204020203" pitchFamily="34" charset="0"/>
              </a:rPr>
              <a:t>CRITICALITY</a:t>
            </a:r>
          </a:p>
        </p:txBody>
      </p:sp>
    </p:spTree>
    <p:extLst>
      <p:ext uri="{BB962C8B-B14F-4D97-AF65-F5344CB8AC3E}">
        <p14:creationId xmlns:p14="http://schemas.microsoft.com/office/powerpoint/2010/main" val="2457944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11D2DB-6F11-339D-465F-A44FE14E3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292" y="989077"/>
            <a:ext cx="3258308" cy="3258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DB6650-CF7C-766B-C48E-F8A71E3D794E}"/>
              </a:ext>
            </a:extLst>
          </p:cNvPr>
          <p:cNvSpPr txBox="1"/>
          <p:nvPr/>
        </p:nvSpPr>
        <p:spPr>
          <a:xfrm>
            <a:off x="2888343" y="-133474"/>
            <a:ext cx="5849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br>
              <a:rPr lang="en-US" sz="2400" b="0" i="0" dirty="0">
                <a:solidFill>
                  <a:srgbClr val="FFFFFF"/>
                </a:solidFill>
                <a:effectLst/>
                <a:latin typeface="Kanit"/>
              </a:rPr>
            </a:br>
            <a:r>
              <a:rPr lang="en-US" sz="2400" b="0" i="0" dirty="0">
                <a:solidFill>
                  <a:srgbClr val="FFFFFF"/>
                </a:solidFill>
                <a:effectLst/>
                <a:latin typeface="Kanit"/>
              </a:rPr>
              <a:t>experiment: </a:t>
            </a:r>
            <a:r>
              <a:rPr lang="en-US" sz="3600" b="0" i="0" dirty="0">
                <a:solidFill>
                  <a:srgbClr val="FFFFFF"/>
                </a:solidFill>
                <a:effectLst/>
                <a:latin typeface="Kanit"/>
              </a:rPr>
              <a:t>22319</a:t>
            </a:r>
            <a:endParaRPr lang="en-US" sz="24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AE3D4A-26AB-BAF9-D79F-B78C3A35238E}"/>
              </a:ext>
            </a:extLst>
          </p:cNvPr>
          <p:cNvSpPr txBox="1"/>
          <p:nvPr/>
        </p:nvSpPr>
        <p:spPr>
          <a:xfrm>
            <a:off x="2888343" y="4461161"/>
            <a:ext cx="5849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0" i="0" dirty="0">
                <a:solidFill>
                  <a:srgbClr val="FFFFFF"/>
                </a:solidFill>
                <a:effectLst/>
                <a:latin typeface="Kanit"/>
                <a:hlinkClick r:id="rId4"/>
              </a:rPr>
              <a:t>https://firesweep.simtable.com</a:t>
            </a:r>
            <a:br>
              <a:rPr lang="en-US" sz="2400" b="0" i="0" dirty="0">
                <a:solidFill>
                  <a:srgbClr val="FFFFFF"/>
                </a:solidFill>
                <a:effectLst/>
                <a:latin typeface="Kanit"/>
                <a:hlinkClick r:id="rId4"/>
              </a:rPr>
            </a:br>
            <a:endParaRPr lang="en-US" sz="24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2980E1-3AF4-4D0F-BC24-F6E08741F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771" y="631190"/>
            <a:ext cx="3557870" cy="361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33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1C395-A153-C400-F358-98D3D0F3E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E390-B999-6C92-0D34-713FC486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>
                <a:latin typeface="Bahnschrift" panose="020B0502040204020203" pitchFamily="34" charset="0"/>
              </a:rPr>
              <a:t>COMPUTATION</a:t>
            </a:r>
          </a:p>
        </p:txBody>
      </p:sp>
    </p:spTree>
    <p:extLst>
      <p:ext uri="{BB962C8B-B14F-4D97-AF65-F5344CB8AC3E}">
        <p14:creationId xmlns:p14="http://schemas.microsoft.com/office/powerpoint/2010/main" val="13946159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Custom 1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Custom 2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</TotalTime>
  <Words>75</Words>
  <Application>Microsoft Office PowerPoint</Application>
  <PresentationFormat>On-screen Show (16:9)</PresentationFormat>
  <Paragraphs>16</Paragraphs>
  <Slides>11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Helvetica Neue Light</vt:lpstr>
      <vt:lpstr>Kanit</vt:lpstr>
      <vt:lpstr>Arial</vt:lpstr>
      <vt:lpstr>Helvetica Neue</vt:lpstr>
      <vt:lpstr>Bahnschrift</vt:lpstr>
      <vt:lpstr>Simple Light</vt:lpstr>
      <vt:lpstr>Simple Dark</vt:lpstr>
      <vt:lpstr>PowerPoint Presentation</vt:lpstr>
      <vt:lpstr>SELF-ORGANIZATION</vt:lpstr>
      <vt:lpstr>PowerPoint Presentation</vt:lpstr>
      <vt:lpstr>PowerPoint Presentation</vt:lpstr>
      <vt:lpstr>COLLECTIVE INTELLIGENCE</vt:lpstr>
      <vt:lpstr>PowerPoint Presentation</vt:lpstr>
      <vt:lpstr>CRITICALITY</vt:lpstr>
      <vt:lpstr>PowerPoint Presentation</vt:lpstr>
      <vt:lpstr>COMPUTATION</vt:lpstr>
      <vt:lpstr>PowerPoint Presentation</vt:lpstr>
      <vt:lpstr>SELF-ORGANIZATION COLLECTIVE INTELLIGENCE CRITICALITY COMPUTATION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Stephen Guerin</dc:creator>
  <cp:lastModifiedBy>Stephen Guerin</cp:lastModifiedBy>
  <cp:revision>12</cp:revision>
  <dcterms:modified xsi:type="dcterms:W3CDTF">2024-11-19T17:53:42Z</dcterms:modified>
</cp:coreProperties>
</file>